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81" r:id="rId2"/>
    <p:sldId id="297" r:id="rId3"/>
    <p:sldId id="283" r:id="rId4"/>
    <p:sldId id="298" r:id="rId5"/>
    <p:sldId id="302" r:id="rId6"/>
    <p:sldId id="303" r:id="rId7"/>
    <p:sldId id="304" r:id="rId8"/>
    <p:sldId id="305" r:id="rId9"/>
    <p:sldId id="306" r:id="rId10"/>
    <p:sldId id="307" r:id="rId11"/>
  </p:sldIdLst>
  <p:sldSz cx="9144000" cy="5715000" type="screen16x10"/>
  <p:notesSz cx="6858000" cy="9144000"/>
  <p:embeddedFontLst>
    <p:embeddedFont>
      <p:font typeface="나눔명조" panose="020B0600000101010101" charset="-127"/>
      <p:regular r:id="rId13"/>
      <p:bold r:id="rId14"/>
    </p:embeddedFont>
    <p:embeddedFont>
      <p:font typeface="210 맨발의청춘 R" panose="02020603020101020101" pitchFamily="18" charset="-127"/>
      <p:regular r:id="rId15"/>
    </p:embeddedFont>
    <p:embeddedFont>
      <p:font typeface="나눔고딕" panose="020D0604000000000000" pitchFamily="50" charset="-127"/>
      <p:regular r:id="rId16"/>
      <p:bold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고 영진" initials="고영" lastIdx="1" clrIdx="0">
    <p:extLst>
      <p:ext uri="{19B8F6BF-5375-455C-9EA6-DF929625EA0E}">
        <p15:presenceInfo xmlns:p15="http://schemas.microsoft.com/office/powerpoint/2012/main" userId="a40b48a80601a0b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0F1A"/>
    <a:srgbClr val="9D0101"/>
    <a:srgbClr val="464646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252" y="7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2BB405-1534-4333-8AE7-BC60F43ED8C5}" type="doc">
      <dgm:prSet loTypeId="urn:microsoft.com/office/officeart/2005/8/layout/hList6" loCatId="list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pPr latinLnBrk="1"/>
          <a:endParaRPr lang="ko-KR" altLang="en-US"/>
        </a:p>
      </dgm:t>
    </dgm:pt>
    <dgm:pt modelId="{759055F5-2527-4B50-BFE8-90D309F73EDA}">
      <dgm:prSet phldrT="[텍스트]" custT="1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데이터 확인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gm:t>
    </dgm:pt>
    <dgm:pt modelId="{A19F2D5C-409E-463D-9D89-60E61BA93F9F}" type="parTrans" cxnId="{F4D3B152-043B-4156-B39B-24D0E34BFAC7}">
      <dgm:prSet/>
      <dgm:spPr/>
      <dgm:t>
        <a:bodyPr/>
        <a:lstStyle/>
        <a:p>
          <a:pPr latinLnBrk="1"/>
          <a:endParaRPr lang="ko-KR" altLang="en-US"/>
        </a:p>
      </dgm:t>
    </dgm:pt>
    <dgm:pt modelId="{7494E669-4B00-4402-855C-964D47876348}" type="sibTrans" cxnId="{F4D3B152-043B-4156-B39B-24D0E34BFAC7}">
      <dgm:prSet/>
      <dgm:spPr/>
      <dgm:t>
        <a:bodyPr/>
        <a:lstStyle/>
        <a:p>
          <a:pPr latinLnBrk="1"/>
          <a:endParaRPr lang="ko-KR" altLang="en-US"/>
        </a:p>
      </dgm:t>
    </dgm:pt>
    <dgm:pt modelId="{90CDC878-91C3-413C-AF0D-A4485A67AEE1}">
      <dgm:prSet phldrT="[텍스트]" custT="1"/>
      <dgm:spPr>
        <a:solidFill>
          <a:srgbClr val="464646"/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데이터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  <a:p>
          <a:pPr latinLnBrk="1"/>
          <a:r>
            <a:rPr lang="ko-KR" altLang="en-US" sz="2000" dirty="0" err="1">
              <a:latin typeface="210 맨발의청춘 R" panose="02020603020101020101" pitchFamily="18" charset="-127"/>
              <a:ea typeface="210 맨발의청춘 R" panose="02020603020101020101" pitchFamily="18" charset="-127"/>
            </a:rPr>
            <a:t>전처리</a:t>
          </a:r>
          <a:endParaRPr lang="ko-KR" altLang="en-US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gm:t>
    </dgm:pt>
    <dgm:pt modelId="{2D6F770F-72B8-4E4C-AB32-F783270D2DDB}" type="parTrans" cxnId="{42A1F1BC-8A0F-4D94-BF78-D2CCCE1D3E49}">
      <dgm:prSet/>
      <dgm:spPr/>
      <dgm:t>
        <a:bodyPr/>
        <a:lstStyle/>
        <a:p>
          <a:pPr latinLnBrk="1"/>
          <a:endParaRPr lang="ko-KR" altLang="en-US"/>
        </a:p>
      </dgm:t>
    </dgm:pt>
    <dgm:pt modelId="{E4804D1F-B7E1-464C-BC27-E135785D2296}" type="sibTrans" cxnId="{42A1F1BC-8A0F-4D94-BF78-D2CCCE1D3E49}">
      <dgm:prSet/>
      <dgm:spPr/>
      <dgm:t>
        <a:bodyPr/>
        <a:lstStyle/>
        <a:p>
          <a:pPr latinLnBrk="1"/>
          <a:endParaRPr lang="ko-KR" altLang="en-US"/>
        </a:p>
      </dgm:t>
    </dgm:pt>
    <dgm:pt modelId="{6C6EAE9D-AD65-4DC6-ABEC-BAB69032C1B5}">
      <dgm:prSet phldrT="[텍스트]" custT="1"/>
      <dgm:spPr>
        <a:solidFill>
          <a:srgbClr val="9D0101"/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분석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및</a:t>
          </a:r>
          <a:endParaRPr lang="en-US" altLang="ko-KR" sz="20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시각화</a:t>
          </a:r>
        </a:p>
      </dgm:t>
    </dgm:pt>
    <dgm:pt modelId="{7B03928E-CFCC-4F48-9FDD-1C5493A48EFE}" type="parTrans" cxnId="{31F2A975-B1C8-4C52-8CA5-1AF3B530512E}">
      <dgm:prSet/>
      <dgm:spPr/>
      <dgm:t>
        <a:bodyPr/>
        <a:lstStyle/>
        <a:p>
          <a:pPr latinLnBrk="1"/>
          <a:endParaRPr lang="ko-KR" altLang="en-US"/>
        </a:p>
      </dgm:t>
    </dgm:pt>
    <dgm:pt modelId="{1A4AB7A7-5468-466A-81ED-619EFA84EAB2}" type="sibTrans" cxnId="{31F2A975-B1C8-4C52-8CA5-1AF3B530512E}">
      <dgm:prSet/>
      <dgm:spPr/>
      <dgm:t>
        <a:bodyPr/>
        <a:lstStyle/>
        <a:p>
          <a:pPr latinLnBrk="1"/>
          <a:endParaRPr lang="ko-KR" altLang="en-US"/>
        </a:p>
      </dgm:t>
    </dgm:pt>
    <dgm:pt modelId="{C5B35E2A-6941-4951-97FA-C1A83300ADA9}">
      <dgm:prSet phldrT="[텍스트]" custT="1"/>
      <dgm:spPr>
        <a:solidFill>
          <a:srgbClr val="E00F1A"/>
        </a:solidFill>
      </dgm:spPr>
      <dgm:t>
        <a:bodyPr/>
        <a:lstStyle/>
        <a:p>
          <a:pPr latinLnBrk="1"/>
          <a:r>
            <a:rPr lang="ko-KR" altLang="en-US" sz="20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결론</a:t>
          </a:r>
        </a:p>
      </dgm:t>
    </dgm:pt>
    <dgm:pt modelId="{5489453A-48E8-40CF-A48E-91BC4DDBEC63}" type="parTrans" cxnId="{758FE252-015A-426D-AF3D-E74C3F2BF161}">
      <dgm:prSet/>
      <dgm:spPr/>
      <dgm:t>
        <a:bodyPr/>
        <a:lstStyle/>
        <a:p>
          <a:pPr latinLnBrk="1"/>
          <a:endParaRPr lang="ko-KR" altLang="en-US"/>
        </a:p>
      </dgm:t>
    </dgm:pt>
    <dgm:pt modelId="{F5E2C6A8-7E78-4A36-98FF-65D4182B7044}" type="sibTrans" cxnId="{758FE252-015A-426D-AF3D-E74C3F2BF161}">
      <dgm:prSet/>
      <dgm:spPr/>
      <dgm:t>
        <a:bodyPr/>
        <a:lstStyle/>
        <a:p>
          <a:pPr latinLnBrk="1"/>
          <a:endParaRPr lang="ko-KR" altLang="en-US"/>
        </a:p>
      </dgm:t>
    </dgm:pt>
    <dgm:pt modelId="{1661E62E-6BBA-4C74-A421-0E514286E236}" type="pres">
      <dgm:prSet presAssocID="{E72BB405-1534-4333-8AE7-BC60F43ED8C5}" presName="Name0" presStyleCnt="0">
        <dgm:presLayoutVars>
          <dgm:dir/>
          <dgm:resizeHandles val="exact"/>
        </dgm:presLayoutVars>
      </dgm:prSet>
      <dgm:spPr/>
    </dgm:pt>
    <dgm:pt modelId="{9B4F8533-84FD-4BBE-A670-DD07AB546F88}" type="pres">
      <dgm:prSet presAssocID="{759055F5-2527-4B50-BFE8-90D309F73EDA}" presName="node" presStyleLbl="node1" presStyleIdx="0" presStyleCnt="4" custLinFactX="-45846" custLinFactNeighborX="-100000" custLinFactNeighborY="-5517">
        <dgm:presLayoutVars>
          <dgm:bulletEnabled val="1"/>
        </dgm:presLayoutVars>
      </dgm:prSet>
      <dgm:spPr/>
    </dgm:pt>
    <dgm:pt modelId="{7F78794D-437C-4B73-B068-493C2F3417CE}" type="pres">
      <dgm:prSet presAssocID="{7494E669-4B00-4402-855C-964D47876348}" presName="sibTrans" presStyleCnt="0"/>
      <dgm:spPr/>
    </dgm:pt>
    <dgm:pt modelId="{C089C736-8EE9-47ED-B045-F646E6607781}" type="pres">
      <dgm:prSet presAssocID="{90CDC878-91C3-413C-AF0D-A4485A67AEE1}" presName="node" presStyleLbl="node1" presStyleIdx="1" presStyleCnt="4">
        <dgm:presLayoutVars>
          <dgm:bulletEnabled val="1"/>
        </dgm:presLayoutVars>
      </dgm:prSet>
      <dgm:spPr/>
    </dgm:pt>
    <dgm:pt modelId="{B84EAA92-5F28-466D-9266-267BD74363CF}" type="pres">
      <dgm:prSet presAssocID="{E4804D1F-B7E1-464C-BC27-E135785D2296}" presName="sibTrans" presStyleCnt="0"/>
      <dgm:spPr/>
    </dgm:pt>
    <dgm:pt modelId="{B4B5232C-7F35-4CF2-9982-6549EC431A5D}" type="pres">
      <dgm:prSet presAssocID="{6C6EAE9D-AD65-4DC6-ABEC-BAB69032C1B5}" presName="node" presStyleLbl="node1" presStyleIdx="2" presStyleCnt="4" custLinFactNeighborX="36204" custLinFactNeighborY="22922">
        <dgm:presLayoutVars>
          <dgm:bulletEnabled val="1"/>
        </dgm:presLayoutVars>
      </dgm:prSet>
      <dgm:spPr/>
    </dgm:pt>
    <dgm:pt modelId="{C1805377-A08C-49E1-810E-1BD0F3813990}" type="pres">
      <dgm:prSet presAssocID="{1A4AB7A7-5468-466A-81ED-619EFA84EAB2}" presName="sibTrans" presStyleCnt="0"/>
      <dgm:spPr/>
    </dgm:pt>
    <dgm:pt modelId="{0BEA1B04-1277-4718-81DD-B6F4711FE1EF}" type="pres">
      <dgm:prSet presAssocID="{C5B35E2A-6941-4951-97FA-C1A83300ADA9}" presName="node" presStyleLbl="node1" presStyleIdx="3" presStyleCnt="4">
        <dgm:presLayoutVars>
          <dgm:bulletEnabled val="1"/>
        </dgm:presLayoutVars>
      </dgm:prSet>
      <dgm:spPr/>
    </dgm:pt>
  </dgm:ptLst>
  <dgm:cxnLst>
    <dgm:cxn modelId="{D7259617-9886-49DB-B058-23B3EE867BD1}" type="presOf" srcId="{E72BB405-1534-4333-8AE7-BC60F43ED8C5}" destId="{1661E62E-6BBA-4C74-A421-0E514286E236}" srcOrd="0" destOrd="0" presId="urn:microsoft.com/office/officeart/2005/8/layout/hList6"/>
    <dgm:cxn modelId="{4E872541-93A3-402F-B84D-53E375B98429}" type="presOf" srcId="{6C6EAE9D-AD65-4DC6-ABEC-BAB69032C1B5}" destId="{B4B5232C-7F35-4CF2-9982-6549EC431A5D}" srcOrd="0" destOrd="0" presId="urn:microsoft.com/office/officeart/2005/8/layout/hList6"/>
    <dgm:cxn modelId="{F4D3B152-043B-4156-B39B-24D0E34BFAC7}" srcId="{E72BB405-1534-4333-8AE7-BC60F43ED8C5}" destId="{759055F5-2527-4B50-BFE8-90D309F73EDA}" srcOrd="0" destOrd="0" parTransId="{A19F2D5C-409E-463D-9D89-60E61BA93F9F}" sibTransId="{7494E669-4B00-4402-855C-964D47876348}"/>
    <dgm:cxn modelId="{758FE252-015A-426D-AF3D-E74C3F2BF161}" srcId="{E72BB405-1534-4333-8AE7-BC60F43ED8C5}" destId="{C5B35E2A-6941-4951-97FA-C1A83300ADA9}" srcOrd="3" destOrd="0" parTransId="{5489453A-48E8-40CF-A48E-91BC4DDBEC63}" sibTransId="{F5E2C6A8-7E78-4A36-98FF-65D4182B7044}"/>
    <dgm:cxn modelId="{31F2A975-B1C8-4C52-8CA5-1AF3B530512E}" srcId="{E72BB405-1534-4333-8AE7-BC60F43ED8C5}" destId="{6C6EAE9D-AD65-4DC6-ABEC-BAB69032C1B5}" srcOrd="2" destOrd="0" parTransId="{7B03928E-CFCC-4F48-9FDD-1C5493A48EFE}" sibTransId="{1A4AB7A7-5468-466A-81ED-619EFA84EAB2}"/>
    <dgm:cxn modelId="{D1DFE788-646E-49E5-BD5B-2FE5F0665FAE}" type="presOf" srcId="{759055F5-2527-4B50-BFE8-90D309F73EDA}" destId="{9B4F8533-84FD-4BBE-A670-DD07AB546F88}" srcOrd="0" destOrd="0" presId="urn:microsoft.com/office/officeart/2005/8/layout/hList6"/>
    <dgm:cxn modelId="{7855388B-26CD-456F-B7B7-37C4532832F0}" type="presOf" srcId="{90CDC878-91C3-413C-AF0D-A4485A67AEE1}" destId="{C089C736-8EE9-47ED-B045-F646E6607781}" srcOrd="0" destOrd="0" presId="urn:microsoft.com/office/officeart/2005/8/layout/hList6"/>
    <dgm:cxn modelId="{42A1F1BC-8A0F-4D94-BF78-D2CCCE1D3E49}" srcId="{E72BB405-1534-4333-8AE7-BC60F43ED8C5}" destId="{90CDC878-91C3-413C-AF0D-A4485A67AEE1}" srcOrd="1" destOrd="0" parTransId="{2D6F770F-72B8-4E4C-AB32-F783270D2DDB}" sibTransId="{E4804D1F-B7E1-464C-BC27-E135785D2296}"/>
    <dgm:cxn modelId="{8EC99ED7-6992-4930-93BD-367A0F5C7886}" type="presOf" srcId="{C5B35E2A-6941-4951-97FA-C1A83300ADA9}" destId="{0BEA1B04-1277-4718-81DD-B6F4711FE1EF}" srcOrd="0" destOrd="0" presId="urn:microsoft.com/office/officeart/2005/8/layout/hList6"/>
    <dgm:cxn modelId="{01B3C4F2-190D-4781-9E8D-B4FE2C9A738C}" type="presParOf" srcId="{1661E62E-6BBA-4C74-A421-0E514286E236}" destId="{9B4F8533-84FD-4BBE-A670-DD07AB546F88}" srcOrd="0" destOrd="0" presId="urn:microsoft.com/office/officeart/2005/8/layout/hList6"/>
    <dgm:cxn modelId="{87F97849-8A65-450D-B639-3F651EBB26FE}" type="presParOf" srcId="{1661E62E-6BBA-4C74-A421-0E514286E236}" destId="{7F78794D-437C-4B73-B068-493C2F3417CE}" srcOrd="1" destOrd="0" presId="urn:microsoft.com/office/officeart/2005/8/layout/hList6"/>
    <dgm:cxn modelId="{6AECBBFD-471C-4D57-8899-7F20DDC0EE93}" type="presParOf" srcId="{1661E62E-6BBA-4C74-A421-0E514286E236}" destId="{C089C736-8EE9-47ED-B045-F646E6607781}" srcOrd="2" destOrd="0" presId="urn:microsoft.com/office/officeart/2005/8/layout/hList6"/>
    <dgm:cxn modelId="{7770A31A-0289-4457-8466-4001308E0FDC}" type="presParOf" srcId="{1661E62E-6BBA-4C74-A421-0E514286E236}" destId="{B84EAA92-5F28-466D-9266-267BD74363CF}" srcOrd="3" destOrd="0" presId="urn:microsoft.com/office/officeart/2005/8/layout/hList6"/>
    <dgm:cxn modelId="{B2EEC19E-0199-47F4-A8EC-0F0F392C13F5}" type="presParOf" srcId="{1661E62E-6BBA-4C74-A421-0E514286E236}" destId="{B4B5232C-7F35-4CF2-9982-6549EC431A5D}" srcOrd="4" destOrd="0" presId="urn:microsoft.com/office/officeart/2005/8/layout/hList6"/>
    <dgm:cxn modelId="{4EA95876-45E2-4F06-A012-EA4632DAB12E}" type="presParOf" srcId="{1661E62E-6BBA-4C74-A421-0E514286E236}" destId="{C1805377-A08C-49E1-810E-1BD0F3813990}" srcOrd="5" destOrd="0" presId="urn:microsoft.com/office/officeart/2005/8/layout/hList6"/>
    <dgm:cxn modelId="{BA1743D1-9641-4241-8B7D-C49766EA4D2B}" type="presParOf" srcId="{1661E62E-6BBA-4C74-A421-0E514286E236}" destId="{0BEA1B04-1277-4718-81DD-B6F4711FE1EF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4F8533-84FD-4BBE-A670-DD07AB546F88}">
      <dsp:nvSpPr>
        <dsp:cNvPr id="0" name=""/>
        <dsp:cNvSpPr/>
      </dsp:nvSpPr>
      <dsp:spPr>
        <a:xfrm rot="16200000">
          <a:off x="-704222" y="704222"/>
          <a:ext cx="2896096" cy="1487651"/>
        </a:xfrm>
        <a:prstGeom prst="flowChartManualOperation">
          <a:avLst/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데이터 확인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sp:txBody>
      <dsp:txXfrm rot="5400000">
        <a:off x="0" y="579219"/>
        <a:ext cx="1487651" cy="1737658"/>
      </dsp:txXfrm>
    </dsp:sp>
    <dsp:sp modelId="{C089C736-8EE9-47ED-B045-F646E6607781}">
      <dsp:nvSpPr>
        <dsp:cNvPr id="0" name=""/>
        <dsp:cNvSpPr/>
      </dsp:nvSpPr>
      <dsp:spPr>
        <a:xfrm rot="16200000">
          <a:off x="896519" y="704222"/>
          <a:ext cx="2896096" cy="1487651"/>
        </a:xfrm>
        <a:prstGeom prst="flowChartManualOperation">
          <a:avLst/>
        </a:prstGeom>
        <a:solidFill>
          <a:srgbClr val="46464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데이터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 err="1">
              <a:latin typeface="210 맨발의청춘 R" panose="02020603020101020101" pitchFamily="18" charset="-127"/>
              <a:ea typeface="210 맨발의청춘 R" panose="02020603020101020101" pitchFamily="18" charset="-127"/>
            </a:rPr>
            <a:t>전처리</a:t>
          </a:r>
          <a:endParaRPr lang="ko-KR" altLang="en-US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</dsp:txBody>
      <dsp:txXfrm rot="5400000">
        <a:off x="1600741" y="579219"/>
        <a:ext cx="1487651" cy="1737658"/>
      </dsp:txXfrm>
    </dsp:sp>
    <dsp:sp modelId="{B4B5232C-7F35-4CF2-9982-6549EC431A5D}">
      <dsp:nvSpPr>
        <dsp:cNvPr id="0" name=""/>
        <dsp:cNvSpPr/>
      </dsp:nvSpPr>
      <dsp:spPr>
        <a:xfrm rot="16200000">
          <a:off x="2536138" y="704222"/>
          <a:ext cx="2896096" cy="1487651"/>
        </a:xfrm>
        <a:prstGeom prst="flowChartManualOperation">
          <a:avLst/>
        </a:prstGeom>
        <a:solidFill>
          <a:srgbClr val="9D010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분석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및</a:t>
          </a:r>
          <a:endParaRPr lang="en-US" altLang="ko-KR" sz="2000" kern="1200" dirty="0">
            <a:latin typeface="210 맨발의청춘 R" panose="02020603020101020101" pitchFamily="18" charset="-127"/>
            <a:ea typeface="210 맨발의청춘 R" panose="02020603020101020101" pitchFamily="18" charset="-127"/>
          </a:endParaRPr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시각화</a:t>
          </a:r>
        </a:p>
      </dsp:txBody>
      <dsp:txXfrm rot="5400000">
        <a:off x="3240360" y="579219"/>
        <a:ext cx="1487651" cy="1737658"/>
      </dsp:txXfrm>
    </dsp:sp>
    <dsp:sp modelId="{0BEA1B04-1277-4718-81DD-B6F4711FE1EF}">
      <dsp:nvSpPr>
        <dsp:cNvPr id="0" name=""/>
        <dsp:cNvSpPr/>
      </dsp:nvSpPr>
      <dsp:spPr>
        <a:xfrm rot="16200000">
          <a:off x="4094970" y="704222"/>
          <a:ext cx="2896096" cy="1487651"/>
        </a:xfrm>
        <a:prstGeom prst="flowChartManualOperation">
          <a:avLst/>
        </a:prstGeom>
        <a:solidFill>
          <a:srgbClr val="E00F1A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210 맨발의청춘 R" panose="02020603020101020101" pitchFamily="18" charset="-127"/>
              <a:ea typeface="210 맨발의청춘 R" panose="02020603020101020101" pitchFamily="18" charset="-127"/>
            </a:rPr>
            <a:t>결론</a:t>
          </a:r>
        </a:p>
      </dsp:txBody>
      <dsp:txXfrm rot="5400000">
        <a:off x="4799192" y="579219"/>
        <a:ext cx="1487651" cy="17376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8B7B6E-4711-456D-891A-73A1334D8B07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343EB-E7BC-4391-BC12-5ED41A351A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7F105-046A-4C94-82DC-B0F3E731B525}" type="datetimeFigureOut">
              <a:rPr lang="ko-KR" altLang="en-US" smtClean="0"/>
              <a:pPr/>
              <a:t>2023-03-13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FC68E-DC08-4AD5-8786-E3BA1806A81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311860" y="3073524"/>
            <a:ext cx="2520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고영진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2195736" y="1925014"/>
            <a:ext cx="4752528" cy="86047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79712" y="1800027"/>
            <a:ext cx="51845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400" spc="-150" dirty="0">
              <a:latin typeface="나눔명조" pitchFamily="18" charset="-127"/>
              <a:ea typeface="나눔명조" pitchFamily="18" charset="-127"/>
            </a:endParaRPr>
          </a:p>
          <a:p>
            <a:pPr algn="ctr"/>
            <a:r>
              <a:rPr lang="en-US" altLang="ko-KR" sz="2000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Section1</a:t>
            </a:r>
            <a:r>
              <a:rPr lang="ko-KR" altLang="en-US" sz="2000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 </a:t>
            </a:r>
            <a:r>
              <a:rPr lang="en-US" altLang="ko-KR" sz="2000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project</a:t>
            </a:r>
            <a:endParaRPr lang="ko-KR" altLang="en-US" sz="2000" spc="-15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99592" y="2058373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67544" y="62060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결론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9592" y="2209428"/>
            <a:ext cx="698477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장르와 플랫폼은 기존의 투자 방향 지속</a:t>
            </a:r>
            <a:b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</a:b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553244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C7C368B-DD9A-477B-8BD8-E39ADE34EF1D}"/>
              </a:ext>
            </a:extLst>
          </p:cNvPr>
          <p:cNvSpPr/>
          <p:nvPr/>
        </p:nvSpPr>
        <p:spPr>
          <a:xfrm>
            <a:off x="899592" y="3073524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84A330-3892-4B58-9083-6E9682F13765}"/>
              </a:ext>
            </a:extLst>
          </p:cNvPr>
          <p:cNvSpPr txBox="1"/>
          <p:nvPr/>
        </p:nvSpPr>
        <p:spPr>
          <a:xfrm>
            <a:off x="971600" y="3242941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새로운 </a:t>
            </a:r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IP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에 대한 모색은 지속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0374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62060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목차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553244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8" name="다이어그램 17">
            <a:extLst>
              <a:ext uri="{FF2B5EF4-FFF2-40B4-BE49-F238E27FC236}">
                <a16:creationId xmlns:a16="http://schemas.microsoft.com/office/drawing/2014/main" id="{1293BB0E-1D54-4E7B-863F-4C6562CD50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7015640"/>
              </p:ext>
            </p:extLst>
          </p:nvPr>
        </p:nvGraphicFramePr>
        <p:xfrm>
          <a:off x="2195736" y="1489348"/>
          <a:ext cx="6288360" cy="28960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5" name="그룹 24">
            <a:extLst>
              <a:ext uri="{FF2B5EF4-FFF2-40B4-BE49-F238E27FC236}">
                <a16:creationId xmlns:a16="http://schemas.microsoft.com/office/drawing/2014/main" id="{C5E63E93-9516-4ADA-99BD-91B19AD6C6BA}"/>
              </a:ext>
            </a:extLst>
          </p:cNvPr>
          <p:cNvGrpSpPr/>
          <p:nvPr/>
        </p:nvGrpSpPr>
        <p:grpSpPr>
          <a:xfrm>
            <a:off x="528065" y="1489348"/>
            <a:ext cx="1494459" cy="2896096"/>
            <a:chOff x="1516" y="0"/>
            <a:chExt cx="1494459" cy="2896096"/>
          </a:xfrm>
        </p:grpSpPr>
        <p:sp>
          <p:nvSpPr>
            <p:cNvPr id="26" name="순서도: 수동 연산 25">
              <a:extLst>
                <a:ext uri="{FF2B5EF4-FFF2-40B4-BE49-F238E27FC236}">
                  <a16:creationId xmlns:a16="http://schemas.microsoft.com/office/drawing/2014/main" id="{2ADA5D13-20DD-4775-9761-700E2E15D718}"/>
                </a:ext>
              </a:extLst>
            </p:cNvPr>
            <p:cNvSpPr/>
            <p:nvPr/>
          </p:nvSpPr>
          <p:spPr>
            <a:xfrm rot="16200000">
              <a:off x="-702706" y="704222"/>
              <a:ext cx="2896096" cy="1487651"/>
            </a:xfrm>
            <a:prstGeom prst="flowChartManualOperation">
              <a:avLst/>
            </a:prstGeom>
            <a:solidFill>
              <a:srgbClr val="80808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순서도: 수동 연산 4">
              <a:extLst>
                <a:ext uri="{FF2B5EF4-FFF2-40B4-BE49-F238E27FC236}">
                  <a16:creationId xmlns:a16="http://schemas.microsoft.com/office/drawing/2014/main" id="{178B5151-C7BE-46CB-BD59-1A89D2D972DB}"/>
                </a:ext>
              </a:extLst>
            </p:cNvPr>
            <p:cNvSpPr txBox="1"/>
            <p:nvPr/>
          </p:nvSpPr>
          <p:spPr>
            <a:xfrm>
              <a:off x="8324" y="1158438"/>
              <a:ext cx="1487651" cy="173765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0" tIns="0" rIns="127000" bIns="0" numCol="1" spcCol="1270" anchor="t" anchorCtr="0">
              <a:noAutofit/>
            </a:bodyPr>
            <a:lstStyle/>
            <a:p>
              <a:pPr marL="0" lvl="0" indent="0" algn="l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ko-KR" sz="2000" kern="1200" dirty="0">
                  <a:latin typeface="210 맨발의청춘 R" panose="02020603020101020101" pitchFamily="18" charset="-127"/>
                  <a:ea typeface="210 맨발의청춘 R" panose="02020603020101020101" pitchFamily="18" charset="-127"/>
                </a:rPr>
                <a:t>Back Ground</a:t>
              </a:r>
              <a:endParaRPr lang="ko-KR" altLang="en-US" sz="2000" kern="1200" dirty="0">
                <a:latin typeface="210 맨발의청춘 R" panose="02020603020101020101" pitchFamily="18" charset="-127"/>
                <a:ea typeface="210 맨발의청춘 R" panose="02020603020101020101" pitchFamily="18" charset="-127"/>
              </a:endParaRPr>
            </a:p>
            <a:p>
              <a:pPr marL="0" lvl="1" algn="l" defTabSz="5334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ko-KR" altLang="en-US" sz="1200" kern="1200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7677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899592" y="1842349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67544" y="620606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Back Ground</a:t>
            </a:r>
            <a:endParaRPr lang="ko-KR" altLang="en-US" spc="-15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1600" y="1999246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PlayStation Studios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의</a:t>
            </a:r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 분석가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553244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C7C368B-DD9A-477B-8BD8-E39ADE34EF1D}"/>
              </a:ext>
            </a:extLst>
          </p:cNvPr>
          <p:cNvSpPr/>
          <p:nvPr/>
        </p:nvSpPr>
        <p:spPr>
          <a:xfrm>
            <a:off x="899592" y="3685663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84A330-3892-4B58-9083-6E9682F13765}"/>
              </a:ext>
            </a:extLst>
          </p:cNvPr>
          <p:cNvSpPr txBox="1"/>
          <p:nvPr/>
        </p:nvSpPr>
        <p:spPr>
          <a:xfrm>
            <a:off x="971600" y="3855080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- 21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년 </a:t>
            </a:r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3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분기에 </a:t>
            </a:r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Post-Covid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시기를 위해 분석하였다고 가정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71C8354-A6AE-AE34-7B36-9F582B4A43FB}"/>
              </a:ext>
            </a:extLst>
          </p:cNvPr>
          <p:cNvSpPr/>
          <p:nvPr/>
        </p:nvSpPr>
        <p:spPr>
          <a:xfrm>
            <a:off x="899592" y="2760012"/>
            <a:ext cx="7200800" cy="615553"/>
          </a:xfrm>
          <a:prstGeom prst="rect">
            <a:avLst/>
          </a:prstGeom>
          <a:solidFill>
            <a:schemeClr val="dk1">
              <a:alpha val="3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87303A-246A-3F16-0510-FC7BE13C9F42}"/>
              </a:ext>
            </a:extLst>
          </p:cNvPr>
          <p:cNvSpPr txBox="1"/>
          <p:nvPr/>
        </p:nvSpPr>
        <p:spPr>
          <a:xfrm>
            <a:off x="971600" y="2929429"/>
            <a:ext cx="698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bg1"/>
                </a:solidFill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판매량에 따른 장르 선택이 목적</a:t>
            </a:r>
            <a:endParaRPr lang="en-US" altLang="ko-KR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 확인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20FD9C4-60A6-86BE-ACF8-19FDE668E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0" y="2857500"/>
            <a:ext cx="9144000" cy="1696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F5A564-7B04-C152-B171-D946B74A25E1}"/>
              </a:ext>
            </a:extLst>
          </p:cNvPr>
          <p:cNvSpPr txBox="1"/>
          <p:nvPr/>
        </p:nvSpPr>
        <p:spPr>
          <a:xfrm>
            <a:off x="143508" y="1365030"/>
            <a:ext cx="6984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기간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: 1980 ~ 2017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년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437E90-D836-AEB5-856E-8B210CCFB9D3}"/>
              </a:ext>
            </a:extLst>
          </p:cNvPr>
          <p:cNvSpPr txBox="1"/>
          <p:nvPr/>
        </p:nvSpPr>
        <p:spPr>
          <a:xfrm>
            <a:off x="143508" y="1741015"/>
            <a:ext cx="6984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구성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: 16598 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개의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data,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10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개의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column(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게임에 대한 정보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)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E774D1-E6B3-7CFF-C237-B7B61280317A}"/>
              </a:ext>
            </a:extLst>
          </p:cNvPr>
          <p:cNvSpPr txBox="1"/>
          <p:nvPr/>
        </p:nvSpPr>
        <p:spPr>
          <a:xfrm>
            <a:off x="143508" y="2105528"/>
            <a:ext cx="6984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주요 정보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: 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출시 년도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, 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장르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, 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각 지역별 판매량 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2852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 </a:t>
            </a:r>
            <a:r>
              <a:rPr lang="ko-KR" altLang="en-US" dirty="0" err="1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전처리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F5A564-7B04-C152-B171-D946B74A25E1}"/>
              </a:ext>
            </a:extLst>
          </p:cNvPr>
          <p:cNvSpPr txBox="1"/>
          <p:nvPr/>
        </p:nvSpPr>
        <p:spPr>
          <a:xfrm>
            <a:off x="3275856" y="1731968"/>
            <a:ext cx="56166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같은 게임이나 출시 년도나 장르가 누락 된 데이터 복구 및 </a:t>
            </a:r>
            <a:r>
              <a:rPr lang="ko-KR" altLang="en-US" sz="1400" dirty="0" err="1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결측치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제거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437E90-D836-AEB5-856E-8B210CCFB9D3}"/>
              </a:ext>
            </a:extLst>
          </p:cNvPr>
          <p:cNvSpPr txBox="1"/>
          <p:nvPr/>
        </p:nvSpPr>
        <p:spPr>
          <a:xfrm>
            <a:off x="3887416" y="3484242"/>
            <a:ext cx="52565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판매량의 서로 다른 단위 통일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ACD715A-5D77-1AF8-A3E3-73657FA25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85672"/>
            <a:ext cx="2572109" cy="140037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D7D95026-0435-2790-883A-E772AFC53603}"/>
              </a:ext>
            </a:extLst>
          </p:cNvPr>
          <p:cNvSpPr/>
          <p:nvPr/>
        </p:nvSpPr>
        <p:spPr>
          <a:xfrm>
            <a:off x="1979712" y="1201316"/>
            <a:ext cx="432048" cy="13681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A64F17B-797F-2274-E3B0-AB987B3EC686}"/>
              </a:ext>
            </a:extLst>
          </p:cNvPr>
          <p:cNvCxnSpPr>
            <a:endCxn id="5" idx="1"/>
          </p:cNvCxnSpPr>
          <p:nvPr/>
        </p:nvCxnSpPr>
        <p:spPr>
          <a:xfrm flipV="1">
            <a:off x="2411760" y="1885857"/>
            <a:ext cx="864096" cy="35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422B4B1B-F13D-2FC0-90E7-693E542AF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536" y="3001963"/>
            <a:ext cx="3143689" cy="1324160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09A6F9DD-8439-1D5F-26C3-9019C9BF47F9}"/>
              </a:ext>
            </a:extLst>
          </p:cNvPr>
          <p:cNvSpPr/>
          <p:nvPr/>
        </p:nvSpPr>
        <p:spPr>
          <a:xfrm>
            <a:off x="3059832" y="2989455"/>
            <a:ext cx="432048" cy="13681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D2B3325-3F55-99A9-660B-4713BF963178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3491880" y="3638131"/>
            <a:ext cx="395536" cy="57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18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데이터 </a:t>
            </a:r>
            <a:r>
              <a:rPr lang="ko-KR" altLang="en-US" dirty="0" err="1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전처리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6ACF29-7567-8F07-BED9-8B8ED2CAC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3324"/>
            <a:ext cx="9144000" cy="13543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126D49-C299-DEA1-4C89-036504F2A6F0}"/>
              </a:ext>
            </a:extLst>
          </p:cNvPr>
          <p:cNvSpPr txBox="1"/>
          <p:nvPr/>
        </p:nvSpPr>
        <p:spPr>
          <a:xfrm>
            <a:off x="197514" y="3989882"/>
            <a:ext cx="8748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그 외 이후 단계를 위한 총 판매량과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5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년 단위 출시 년도 열 추가 후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,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16,421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개의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data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와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11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개의 성분으로 분석 진행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1E8D408-38CE-CED9-F357-3EDC3AB1BB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66" y="3083130"/>
            <a:ext cx="1770854" cy="20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519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분석 및 시각화 </a:t>
            </a:r>
            <a:r>
              <a:rPr lang="en-US" altLang="ko-KR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(</a:t>
            </a:r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지역</a:t>
            </a:r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별 선호 장르</a:t>
            </a:r>
            <a:r>
              <a:rPr lang="en-US" altLang="ko-KR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)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FA2CF0-9F1F-51D7-3C9B-193A50838586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993404"/>
            <a:ext cx="1886400" cy="1296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73EDBF-A5E8-9B2F-EAC4-40856E13B004}"/>
              </a:ext>
            </a:extLst>
          </p:cNvPr>
          <p:cNvSpPr txBox="1"/>
          <p:nvPr/>
        </p:nvSpPr>
        <p:spPr>
          <a:xfrm>
            <a:off x="251520" y="3320345"/>
            <a:ext cx="16459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j-lt"/>
              </a:rPr>
              <a:t>-</a:t>
            </a:r>
            <a:r>
              <a:rPr lang="ko-KR" altLang="en-US" sz="800" dirty="0">
                <a:latin typeface="+mj-lt"/>
              </a:rPr>
              <a:t>북미 지역 판매량 </a:t>
            </a:r>
            <a:r>
              <a:rPr lang="en-US" altLang="ko-KR" sz="800" dirty="0">
                <a:latin typeface="+mj-lt"/>
              </a:rPr>
              <a:t>Top 3 </a:t>
            </a:r>
            <a:r>
              <a:rPr lang="ko-KR" altLang="en-US" sz="800" dirty="0">
                <a:latin typeface="+mj-lt"/>
              </a:rPr>
              <a:t>장르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B2FBC43-5C01-620C-2451-DBC375798BA9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507558" y="1993404"/>
            <a:ext cx="1886400" cy="1296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593CDCF-C523-A7B3-C6B1-5E100547EB1E}"/>
              </a:ext>
            </a:extLst>
          </p:cNvPr>
          <p:cNvSpPr txBox="1"/>
          <p:nvPr/>
        </p:nvSpPr>
        <p:spPr>
          <a:xfrm>
            <a:off x="2627784" y="3320345"/>
            <a:ext cx="16459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j-lt"/>
              </a:rPr>
              <a:t>-</a:t>
            </a:r>
            <a:r>
              <a:rPr lang="ko-KR" altLang="en-US" sz="800" dirty="0">
                <a:latin typeface="+mj-lt"/>
              </a:rPr>
              <a:t>유럽 지역 판매량 </a:t>
            </a:r>
            <a:r>
              <a:rPr lang="en-US" altLang="ko-KR" sz="800" dirty="0">
                <a:latin typeface="+mj-lt"/>
              </a:rPr>
              <a:t>Top 3 </a:t>
            </a:r>
            <a:r>
              <a:rPr lang="ko-KR" altLang="en-US" sz="800" dirty="0">
                <a:latin typeface="+mj-lt"/>
              </a:rPr>
              <a:t>장르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BAE3484D-B24C-F0DF-243F-1A164FF82FA5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902278" y="1987783"/>
            <a:ext cx="1886400" cy="1296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E63DD0E-48AB-0E22-02B3-2508CAD94AA0}"/>
              </a:ext>
            </a:extLst>
          </p:cNvPr>
          <p:cNvSpPr txBox="1"/>
          <p:nvPr/>
        </p:nvSpPr>
        <p:spPr>
          <a:xfrm>
            <a:off x="4994714" y="3320345"/>
            <a:ext cx="16459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j-lt"/>
              </a:rPr>
              <a:t>-</a:t>
            </a:r>
            <a:r>
              <a:rPr lang="ko-KR" altLang="en-US" sz="800" dirty="0">
                <a:latin typeface="+mj-lt"/>
              </a:rPr>
              <a:t>일본 지역 판매량 </a:t>
            </a:r>
            <a:r>
              <a:rPr lang="en-US" altLang="ko-KR" sz="800" dirty="0">
                <a:latin typeface="+mj-lt"/>
              </a:rPr>
              <a:t>Top 3 </a:t>
            </a:r>
            <a:r>
              <a:rPr lang="ko-KR" altLang="en-US" sz="800" dirty="0">
                <a:latin typeface="+mj-lt"/>
              </a:rPr>
              <a:t>장르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522F235C-BE84-593D-A59E-72AD8AF9884E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7150096" y="1987783"/>
            <a:ext cx="1886400" cy="1296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BA9B95E-A67E-4DA8-E937-A9434C172576}"/>
              </a:ext>
            </a:extLst>
          </p:cNvPr>
          <p:cNvSpPr txBox="1"/>
          <p:nvPr/>
        </p:nvSpPr>
        <p:spPr>
          <a:xfrm>
            <a:off x="7270322" y="3320345"/>
            <a:ext cx="16459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j-lt"/>
              </a:rPr>
              <a:t>-</a:t>
            </a:r>
            <a:r>
              <a:rPr lang="ko-KR" altLang="en-US" sz="800" dirty="0">
                <a:latin typeface="+mj-lt"/>
              </a:rPr>
              <a:t>그 외 지역 판매량 </a:t>
            </a:r>
            <a:r>
              <a:rPr lang="en-US" altLang="ko-KR" sz="800" dirty="0">
                <a:latin typeface="+mj-lt"/>
              </a:rPr>
              <a:t>Top 3 </a:t>
            </a:r>
            <a:r>
              <a:rPr lang="ko-KR" altLang="en-US" sz="800" dirty="0">
                <a:latin typeface="+mj-lt"/>
              </a:rPr>
              <a:t>장르</a:t>
            </a:r>
          </a:p>
        </p:txBody>
      </p:sp>
    </p:spTree>
    <p:extLst>
      <p:ext uri="{BB962C8B-B14F-4D97-AF65-F5344CB8AC3E}">
        <p14:creationId xmlns:p14="http://schemas.microsoft.com/office/powerpoint/2010/main" val="3229891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분석 및 시각화 </a:t>
            </a:r>
            <a:r>
              <a:rPr lang="en-US" altLang="ko-KR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(</a:t>
            </a:r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연도</a:t>
            </a:r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별 선호 장르</a:t>
            </a:r>
            <a:r>
              <a:rPr lang="en-US" altLang="ko-KR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)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8AF1D14-6C6E-ED72-9590-D353FEDA3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83" y="814600"/>
            <a:ext cx="2232247" cy="152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0490E5D-694C-46F1-E7A6-6B42C9447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9890" y="814600"/>
            <a:ext cx="2238030" cy="152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C174AB03-AC8F-B859-B335-6EADFF650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814600"/>
            <a:ext cx="2278511" cy="152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EB62A11F-E84A-3389-D36A-FB2BF4AD0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83" y="2464009"/>
            <a:ext cx="2232247" cy="152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F80C45A7-8E7C-AB0D-7D9D-FA4B2275E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014" y="2464168"/>
            <a:ext cx="2231782" cy="152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6300F739-22A1-D54F-A666-725E43F55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464" y="2464009"/>
            <a:ext cx="2232247" cy="152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0BF29687-6840-0AAF-9E74-5E92E27D6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83" y="4033362"/>
            <a:ext cx="2232247" cy="152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60FC74DE-9BB3-875D-3E32-27F094321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1216" y="4033362"/>
            <a:ext cx="2255379" cy="152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1595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alphaModFix amt="3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7544" y="33599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/>
            <a:r>
              <a:rPr lang="ko-KR" altLang="en-US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분석 및 시각화 </a:t>
            </a:r>
            <a:r>
              <a:rPr lang="en-US" altLang="ko-KR" sz="18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(</a:t>
            </a:r>
            <a:r>
              <a:rPr lang="ko-KR" altLang="en-US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인기 게임</a:t>
            </a:r>
            <a:r>
              <a:rPr lang="en-US" altLang="ko-KR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)</a:t>
            </a:r>
            <a:endParaRPr lang="en-US" altLang="ko-KR" sz="1800" dirty="0">
              <a:latin typeface="210 맨발의청춘 R" panose="02020603020101020101" pitchFamily="18" charset="-127"/>
              <a:ea typeface="210 맨발의청춘 R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-108520" y="268628"/>
            <a:ext cx="504056" cy="50405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13A09C0-9829-F6B1-B34E-087FC1AA6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913284"/>
            <a:ext cx="7308304" cy="270413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6C98D5F-36AE-BFBE-5CB3-6B1E9B16A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652" y="4241227"/>
            <a:ext cx="1409897" cy="7811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06B07E-3ED1-B7B7-1D99-441F9A2982FC}"/>
              </a:ext>
            </a:extLst>
          </p:cNvPr>
          <p:cNvSpPr txBox="1"/>
          <p:nvPr/>
        </p:nvSpPr>
        <p:spPr>
          <a:xfrm>
            <a:off x="1907704" y="4462342"/>
            <a:ext cx="6390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시의성이 있는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2010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년 이후의 게임 중 인기 게임은 대다수가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Action </a:t>
            </a:r>
            <a:r>
              <a:rPr lang="ko-KR" altLang="en-US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혹은 </a:t>
            </a:r>
            <a:r>
              <a:rPr lang="en-US" altLang="ko-KR" sz="1400" dirty="0">
                <a:latin typeface="210 맨발의청춘 R" panose="02020603020101020101" pitchFamily="18" charset="-127"/>
                <a:ea typeface="210 맨발의청춘 R" panose="02020603020101020101" pitchFamily="18" charset="-127"/>
              </a:rPr>
              <a:t>Shooter</a:t>
            </a:r>
            <a:endParaRPr lang="en-US" altLang="ko-KR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DAD9B8-0882-65B0-1B57-193A27B3E35A}"/>
              </a:ext>
            </a:extLst>
          </p:cNvPr>
          <p:cNvSpPr txBox="1"/>
          <p:nvPr/>
        </p:nvSpPr>
        <p:spPr>
          <a:xfrm>
            <a:off x="25482" y="5089748"/>
            <a:ext cx="20262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latin typeface="+mj-lt"/>
              </a:rPr>
              <a:t>- </a:t>
            </a:r>
            <a:r>
              <a:rPr lang="ko-KR" altLang="en-US" sz="800" dirty="0">
                <a:latin typeface="+mj-lt"/>
              </a:rPr>
              <a:t>상위 </a:t>
            </a:r>
            <a:r>
              <a:rPr lang="en-US" altLang="ko-KR" sz="800" dirty="0">
                <a:latin typeface="+mj-lt"/>
              </a:rPr>
              <a:t>100</a:t>
            </a:r>
            <a:r>
              <a:rPr lang="ko-KR" altLang="en-US" sz="800" dirty="0">
                <a:latin typeface="+mj-lt"/>
              </a:rPr>
              <a:t>개의 게임 중 인기 장르 개수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1421A99-384A-452A-A949-7A6246A82CFD}"/>
              </a:ext>
            </a:extLst>
          </p:cNvPr>
          <p:cNvSpPr/>
          <p:nvPr/>
        </p:nvSpPr>
        <p:spPr>
          <a:xfrm>
            <a:off x="2159732" y="927901"/>
            <a:ext cx="432048" cy="26895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519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1263</TotalTime>
  <Words>206</Words>
  <Application>Microsoft Office PowerPoint</Application>
  <PresentationFormat>화면 슬라이드 쇼(16:10)</PresentationFormat>
  <Paragraphs>37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Arial</vt:lpstr>
      <vt:lpstr>210 맨발의청춘 R</vt:lpstr>
      <vt:lpstr>맑은 고딕</vt:lpstr>
      <vt:lpstr>나눔명조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고 영진</cp:lastModifiedBy>
  <cp:revision>16</cp:revision>
  <dcterms:created xsi:type="dcterms:W3CDTF">2016-07-27T03:53:32Z</dcterms:created>
  <dcterms:modified xsi:type="dcterms:W3CDTF">2023-03-13T08:12:53Z</dcterms:modified>
</cp:coreProperties>
</file>

<file path=docProps/thumbnail.jpeg>
</file>